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4" r:id="rId2"/>
    <p:sldId id="376" r:id="rId3"/>
    <p:sldId id="369" r:id="rId4"/>
    <p:sldId id="392" r:id="rId5"/>
  </p:sldIdLst>
  <p:sldSz cx="9144000" cy="6858000" type="screen4x3"/>
  <p:notesSz cx="6797675" cy="9856788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n" initials="ZKM" lastIdx="3" clrIdx="0"/>
  <p:cmAuthor id="1" name="Каралаш Ирина Николаевна" initials="КИН" lastIdx="8" clrIdx="1">
    <p:extLst>
      <p:ext uri="{19B8F6BF-5375-455C-9EA6-DF929625EA0E}">
        <p15:presenceInfo xmlns:p15="http://schemas.microsoft.com/office/powerpoint/2012/main" userId="Каралаш Ирина Никола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444E"/>
    <a:srgbClr val="EFF0F1"/>
    <a:srgbClr val="E9EA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3216" y="-67"/>
      </p:cViewPr>
      <p:guideLst>
        <p:guide orient="horz" pos="3104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AF21F0-B5AA-44B3-A1D1-861E42B1959A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61489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9" y="9361489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FAFEC-A59F-456E-8DE8-E6C8C6BD78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0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fld id="{66ED5F50-9CB4-4354-93D5-81E7382320EB}" type="datetimeFigureOut">
              <a:rPr lang="ru-RU" smtClean="0"/>
              <a:pPr/>
              <a:t>17.09.2019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62239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fld id="{BFF26E4C-C26C-4AB6-BC3B-0231819F3A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57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  <a:sym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26E4C-C26C-4AB6-BC3B-0231819F3AB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7587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26E4C-C26C-4AB6-BC3B-0231819F3AB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03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F26E4C-C26C-4AB6-BC3B-0231819F3AB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107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name="think-cell Slide" r:id="rId4" imgW="229" imgH="229" progId="TCLayout.ActiveDocument.1">
                  <p:embed/>
                </p:oleObj>
              </mc:Choice>
              <mc:Fallback>
                <p:oleObj name="think-cell Slide" r:id="rId4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bject 2"/>
          <p:cNvSpPr txBox="1">
            <a:spLocks noGrp="1"/>
          </p:cNvSpPr>
          <p:nvPr>
            <p:ph type="title" hasCustomPrompt="1"/>
          </p:nvPr>
        </p:nvSpPr>
        <p:spPr>
          <a:xfrm>
            <a:off x="361506" y="1851757"/>
            <a:ext cx="8418070" cy="404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>
              <a:defRPr sz="2600">
                <a:solidFill>
                  <a:schemeClr val="accent6"/>
                </a:solidFill>
                <a:latin typeface="+mj-lt"/>
              </a:defRPr>
            </a:lvl1pPr>
          </a:lstStyle>
          <a:p>
            <a:pPr marL="11132" marR="4453">
              <a:lnSpc>
                <a:spcPct val="101099"/>
              </a:lnSpc>
              <a:tabLst>
                <a:tab pos="2316476" algn="l"/>
              </a:tabLst>
            </a:pPr>
            <a:r>
              <a:rPr lang="ru-RU" sz="2600" dirty="0" smtClean="0">
                <a:latin typeface="Arial"/>
                <a:cs typeface="Arial"/>
              </a:rPr>
              <a:t>Название презентации</a:t>
            </a:r>
            <a:endParaRPr sz="2600" dirty="0">
              <a:latin typeface="Arial"/>
              <a:cs typeface="Arial"/>
            </a:endParaRPr>
          </a:p>
        </p:txBody>
      </p:sp>
      <p:pic>
        <p:nvPicPr>
          <p:cNvPr id="8" name="Изображение 14" descr="1_Визитная карточка-04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518"/>
          <a:stretch/>
        </p:blipFill>
        <p:spPr>
          <a:xfrm>
            <a:off x="8225284" y="504889"/>
            <a:ext cx="554292" cy="546271"/>
          </a:xfrm>
          <a:prstGeom prst="rect">
            <a:avLst/>
          </a:prstGeom>
        </p:spPr>
      </p:pic>
      <p:grpSp>
        <p:nvGrpSpPr>
          <p:cNvPr id="5" name="Группа 4"/>
          <p:cNvGrpSpPr/>
          <p:nvPr userDrawn="1"/>
        </p:nvGrpSpPr>
        <p:grpSpPr>
          <a:xfrm>
            <a:off x="361506" y="1198816"/>
            <a:ext cx="8420988" cy="4460369"/>
            <a:chOff x="361506" y="1198816"/>
            <a:chExt cx="8420988" cy="4460369"/>
          </a:xfrm>
        </p:grpSpPr>
        <p:cxnSp>
          <p:nvCxnSpPr>
            <p:cNvPr id="3" name="Прямая соединительная линия 2"/>
            <p:cNvCxnSpPr/>
            <p:nvPr userDrawn="1"/>
          </p:nvCxnSpPr>
          <p:spPr>
            <a:xfrm>
              <a:off x="361506" y="1198816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 userDrawn="1"/>
          </p:nvCxnSpPr>
          <p:spPr>
            <a:xfrm>
              <a:off x="361506" y="5659185"/>
              <a:ext cx="8420988" cy="0"/>
            </a:xfrm>
            <a:prstGeom prst="line">
              <a:avLst/>
            </a:prstGeom>
            <a:ln w="63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3"/>
          <p:cNvSpPr>
            <a:spLocks noGrp="1" noChangeArrowheads="1"/>
          </p:cNvSpPr>
          <p:nvPr userDrawn="1">
            <p:ph type="subTitle" idx="1" hasCustomPrompt="1"/>
          </p:nvPr>
        </p:nvSpPr>
        <p:spPr>
          <a:xfrm>
            <a:off x="361505" y="3711292"/>
            <a:ext cx="8418071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ru-RU" altLang="zh-CN" noProof="0" dirty="0" smtClean="0"/>
              <a:t>Адресат презентации, дата</a:t>
            </a:r>
          </a:p>
        </p:txBody>
      </p:sp>
    </p:spTree>
    <p:extLst>
      <p:ext uri="{BB962C8B-B14F-4D97-AF65-F5344CB8AC3E}">
        <p14:creationId xmlns:p14="http://schemas.microsoft.com/office/powerpoint/2010/main" val="16775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833205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60000" y="6609811"/>
            <a:ext cx="8136000" cy="13849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l">
              <a:buNone/>
              <a:defRPr sz="9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60000" y="6419834"/>
            <a:ext cx="8136000" cy="138499"/>
          </a:xfrm>
          <a:prstGeom prst="rect">
            <a:avLst/>
          </a:prstGeom>
        </p:spPr>
        <p:txBody>
          <a:bodyPr wrap="square" lIns="0" tIns="0" rIns="0" bIns="0" anchor="b" anchorCtr="0">
            <a:spAutoFit/>
          </a:bodyPr>
          <a:lstStyle>
            <a:lvl1pPr marL="0" indent="0" algn="l">
              <a:buNone/>
              <a:defRPr sz="9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lvl="0"/>
            <a:r>
              <a:rPr lang="ru-RU" dirty="0" smtClean="0"/>
              <a:t>1 Сноска</a:t>
            </a:r>
            <a:endParaRPr lang="ru-RU" dirty="0"/>
          </a:p>
        </p:txBody>
      </p:sp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178109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McK 2. Slide Title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accent6"/>
                </a:solidFill>
                <a:latin typeface="Tahoma" panose="020B0604030504040204" pitchFamily="34" charset="0"/>
                <a:sym typeface="Tahoma" panose="020B0604030504040204" pitchFamily="34" charset="0"/>
              </a:defRPr>
            </a:lvl1pPr>
          </a:lstStyle>
          <a:p>
            <a:pPr marL="0" lvl="0" defTabSz="457200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40234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2588796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think-cell Slide" r:id="rId8" imgW="229" imgH="229" progId="TCLayout.ActiveDocument.1">
                  <p:embed/>
                </p:oleObj>
              </mc:Choice>
              <mc:Fallback>
                <p:oleObj name="think-cell Slide" r:id="rId8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McK 2. Slide Title"/>
          <p:cNvSpPr>
            <a:spLocks noGrp="1" noChangeArrowheads="1"/>
          </p:cNvSpPr>
          <p:nvPr>
            <p:ph type="title"/>
            <p:custDataLst>
              <p:tags r:id="rId7"/>
            </p:custDataLst>
          </p:nvPr>
        </p:nvSpPr>
        <p:spPr bwMode="auto">
          <a:xfrm>
            <a:off x="360000" y="266843"/>
            <a:ext cx="8424000" cy="32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lvl="0" defTabSz="457200" hangingPunct="0">
              <a:lnSpc>
                <a:spcPts val="2500"/>
              </a:lnSpc>
            </a:pPr>
            <a:r>
              <a:rPr lang="ru-RU" altLang="zh-CN" dirty="0" smtClean="0"/>
              <a:t>Образец заголовка</a:t>
            </a:r>
            <a:endParaRPr lang="en-US" altLang="zh-CN" dirty="0" smtClean="0"/>
          </a:p>
        </p:txBody>
      </p:sp>
      <p:sp>
        <p:nvSpPr>
          <p:cNvPr id="6" name="Shape 233"/>
          <p:cNvSpPr>
            <a:spLocks noChangeArrowheads="1"/>
          </p:cNvSpPr>
          <p:nvPr userDrawn="1"/>
        </p:nvSpPr>
        <p:spPr bwMode="auto">
          <a:xfrm>
            <a:off x="8754110" y="6613273"/>
            <a:ext cx="288000" cy="13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4572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ctr" eaLnBrk="1">
              <a:lnSpc>
                <a:spcPts val="1050"/>
              </a:lnSpc>
            </a:pPr>
            <a:fld id="{9341A735-39CE-4E30-A45B-8F69B017A70B}" type="slidenum">
              <a:rPr lang="ru-RU" altLang="ru-RU" sz="900" b="1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pPr algn="ctr" eaLnBrk="1">
                <a:lnSpc>
                  <a:spcPts val="1050"/>
                </a:lnSpc>
              </a:pPr>
              <a:t>‹#›</a:t>
            </a:fld>
            <a:r>
              <a:rPr lang="ru-RU" altLang="ru-RU" sz="900" b="1" dirty="0">
                <a:solidFill>
                  <a:schemeClr val="accent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 panose="020B0604030504040204" pitchFamily="34" charset="0"/>
              </a:rPr>
              <a:t>￼</a:t>
            </a:r>
          </a:p>
        </p:txBody>
      </p:sp>
    </p:spTree>
    <p:extLst>
      <p:ext uri="{BB962C8B-B14F-4D97-AF65-F5344CB8AC3E}">
        <p14:creationId xmlns:p14="http://schemas.microsoft.com/office/powerpoint/2010/main" val="44106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1" r:id="rId2"/>
    <p:sldLayoutId id="214748365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000" b="1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  <a:sym typeface="Tahom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1506" y="1851757"/>
            <a:ext cx="8418070" cy="716030"/>
          </a:xfrm>
        </p:spPr>
        <p:txBody>
          <a:bodyPr/>
          <a:lstStyle/>
          <a:p>
            <a:pPr marL="12700" marR="5080">
              <a:lnSpc>
                <a:spcPct val="101099"/>
              </a:lnSpc>
              <a:tabLst>
                <a:tab pos="2597785" algn="l"/>
              </a:tabLst>
            </a:pPr>
            <a:r>
              <a:rPr lang="ru-RU" sz="2400" dirty="0"/>
              <a:t>Государственная программа поддержки семей с </a:t>
            </a:r>
            <a:r>
              <a:rPr lang="ru-RU" sz="2400" dirty="0" smtClean="0"/>
              <a:t>детьми (450 000 руб.)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419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55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0000" y="266843"/>
            <a:ext cx="8424000" cy="307777"/>
          </a:xfrm>
        </p:spPr>
        <p:txBody>
          <a:bodyPr/>
          <a:lstStyle/>
          <a:p>
            <a:r>
              <a:rPr lang="ru-RU" dirty="0" smtClean="0"/>
              <a:t>Государственная программа поддержки </a:t>
            </a:r>
            <a:r>
              <a:rPr lang="ru-RU" dirty="0"/>
              <a:t>семей с детьми</a:t>
            </a:r>
            <a:endParaRPr lang="ru-RU" altLang="ru-RU" dirty="0"/>
          </a:p>
        </p:txBody>
      </p:sp>
      <p:sp>
        <p:nvSpPr>
          <p:cNvPr id="7" name="Shape 179"/>
          <p:cNvSpPr>
            <a:spLocks noChangeArrowheads="1"/>
          </p:cNvSpPr>
          <p:nvPr/>
        </p:nvSpPr>
        <p:spPr bwMode="auto">
          <a:xfrm>
            <a:off x="334856" y="935066"/>
            <a:ext cx="8107692" cy="525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numCol="1" spcCol="360000"/>
          <a:lstStyle>
            <a:lvl1pPr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just"/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При рождении у заемщиков по ипотечным 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жилищным кредитам 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в период с </a:t>
            </a:r>
            <a:r>
              <a:rPr lang="ru-RU" sz="1800" u="sng" dirty="0">
                <a:solidFill>
                  <a:srgbClr val="2F444E"/>
                </a:solidFill>
                <a:latin typeface="+mn-lt"/>
                <a:cs typeface="Tahoma" pitchFamily="34" charset="0"/>
              </a:rPr>
              <a:t>1 января 2019 года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 по </a:t>
            </a:r>
            <a:r>
              <a:rPr lang="ru-RU" sz="1800" u="sng" dirty="0">
                <a:solidFill>
                  <a:srgbClr val="2F444E"/>
                </a:solidFill>
                <a:latin typeface="+mn-lt"/>
                <a:cs typeface="Tahoma" pitchFamily="34" charset="0"/>
              </a:rPr>
              <a:t>31 декабря 2022 года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b="1" dirty="0">
                <a:solidFill>
                  <a:srgbClr val="2F444E"/>
                </a:solidFill>
                <a:latin typeface="+mn-lt"/>
                <a:cs typeface="Tahoma" pitchFamily="34" charset="0"/>
              </a:rPr>
              <a:t>третьего или последующих детей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, 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они имеют 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право на получение государственной поддержки для целей </a:t>
            </a:r>
            <a:r>
              <a:rPr lang="ru-RU" sz="1800" b="1" dirty="0">
                <a:solidFill>
                  <a:srgbClr val="2F444E"/>
                </a:solidFill>
                <a:latin typeface="+mn-lt"/>
                <a:cs typeface="Tahoma" pitchFamily="34" charset="0"/>
              </a:rPr>
              <a:t>полного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 или </a:t>
            </a:r>
            <a:r>
              <a:rPr lang="ru-RU" sz="1800" b="1" dirty="0">
                <a:solidFill>
                  <a:srgbClr val="2F444E"/>
                </a:solidFill>
                <a:latin typeface="+mn-lt"/>
                <a:cs typeface="Tahoma" pitchFamily="34" charset="0"/>
              </a:rPr>
              <a:t>частичного погашения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 задолженности по ипотечному кредиту. </a:t>
            </a:r>
          </a:p>
          <a:p>
            <a:pPr algn="just"/>
            <a:endParaRPr lang="ru-RU" sz="1800" dirty="0">
              <a:solidFill>
                <a:srgbClr val="2F444E"/>
              </a:solidFill>
              <a:latin typeface="+mn-lt"/>
              <a:cs typeface="Tahoma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Размер гос. поддержки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: 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не более </a:t>
            </a:r>
            <a:r>
              <a:rPr lang="ru-RU" sz="1800" b="1" dirty="0">
                <a:solidFill>
                  <a:srgbClr val="2F444E"/>
                </a:solidFill>
                <a:latin typeface="+mn-lt"/>
                <a:cs typeface="Tahoma" pitchFamily="34" charset="0"/>
              </a:rPr>
              <a:t>450 </a:t>
            </a:r>
            <a:r>
              <a:rPr lang="ru-RU" sz="1800" b="1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000 руб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. </a:t>
            </a:r>
          </a:p>
          <a:p>
            <a:pPr algn="just"/>
            <a:endParaRPr lang="ru-RU" sz="1800" dirty="0" smtClean="0">
              <a:solidFill>
                <a:srgbClr val="2F444E"/>
              </a:solidFill>
              <a:latin typeface="+mn-lt"/>
              <a:cs typeface="Tahoma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Цель:</a:t>
            </a:r>
          </a:p>
          <a:p>
            <a:pPr marL="342900" indent="-342900" algn="just"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погашение 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задолженности по основному 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долгу</a:t>
            </a:r>
          </a:p>
          <a:p>
            <a:pPr marL="342900" indent="-342900" algn="just"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в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 случае, если 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ОСЗ меньше 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450 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000 руб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.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, 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оставшаяся часть суммы может быть направлена на погашение </a:t>
            </a: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процентов</a:t>
            </a:r>
          </a:p>
          <a:p>
            <a:pPr algn="just"/>
            <a:endParaRPr lang="ru-RU" sz="1800" dirty="0" smtClean="0">
              <a:solidFill>
                <a:srgbClr val="2F444E"/>
              </a:solidFill>
              <a:latin typeface="+mn-lt"/>
              <a:cs typeface="Tahoma" pitchFamily="34" charset="0"/>
            </a:endParaRPr>
          </a:p>
          <a:p>
            <a:pPr algn="just"/>
            <a:r>
              <a:rPr lang="ru-RU" sz="1800" b="1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Условия:</a:t>
            </a:r>
            <a:endParaRPr lang="ru-RU" sz="1800" b="1" dirty="0">
              <a:solidFill>
                <a:srgbClr val="2F444E"/>
              </a:solidFill>
              <a:latin typeface="+mn-lt"/>
              <a:cs typeface="Tahoma" pitchFamily="34" charset="0"/>
            </a:endParaRPr>
          </a:p>
          <a:p>
            <a:pPr marL="285750" indent="-285750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средства предоставляются </a:t>
            </a:r>
            <a:r>
              <a:rPr lang="ru-RU" sz="1800" b="1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однократно</a:t>
            </a:r>
          </a:p>
          <a:p>
            <a:pPr marL="285750" indent="-285750" algn="just">
              <a:buClr>
                <a:schemeClr val="accent6"/>
              </a:buClr>
              <a:buFont typeface="Wingdings" panose="05000000000000000000" pitchFamily="2" charset="2"/>
              <a:buChar char="§"/>
            </a:pPr>
            <a:r>
              <a:rPr lang="ru-RU" sz="1800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в отношении </a:t>
            </a:r>
            <a:r>
              <a:rPr lang="ru-RU" sz="1800" dirty="0">
                <a:solidFill>
                  <a:srgbClr val="2F444E"/>
                </a:solidFill>
                <a:latin typeface="+mn-lt"/>
                <a:cs typeface="Tahoma" pitchFamily="34" charset="0"/>
              </a:rPr>
              <a:t>только </a:t>
            </a:r>
            <a:r>
              <a:rPr lang="ru-RU" sz="1800" b="1" dirty="0">
                <a:solidFill>
                  <a:srgbClr val="2F444E"/>
                </a:solidFill>
                <a:latin typeface="+mn-lt"/>
                <a:cs typeface="Tahoma" pitchFamily="34" charset="0"/>
              </a:rPr>
              <a:t>одного ипотечного </a:t>
            </a:r>
            <a:r>
              <a:rPr lang="ru-RU" sz="1800" b="1" dirty="0" smtClean="0">
                <a:solidFill>
                  <a:srgbClr val="2F444E"/>
                </a:solidFill>
                <a:latin typeface="+mn-lt"/>
                <a:cs typeface="Tahoma" pitchFamily="34" charset="0"/>
              </a:rPr>
              <a:t>кредита</a:t>
            </a:r>
            <a:endParaRPr lang="ru-RU" sz="1800" dirty="0">
              <a:solidFill>
                <a:srgbClr val="2F444E"/>
              </a:solidFill>
              <a:latin typeface="+mn-lt"/>
              <a:cs typeface="Tahoma" pitchFamily="34" charset="0"/>
            </a:endParaRPr>
          </a:p>
          <a:p>
            <a:pPr algn="just"/>
            <a:endParaRPr lang="ru-RU" sz="1800" dirty="0">
              <a:solidFill>
                <a:srgbClr val="2F444E"/>
              </a:solidFill>
              <a:latin typeface="+mn-lt"/>
              <a:cs typeface="Tahoma" pitchFamily="34" charset="0"/>
            </a:endParaRPr>
          </a:p>
          <a:p>
            <a:pPr algn="just"/>
            <a:endParaRPr lang="ru-RU" sz="1800" dirty="0">
              <a:solidFill>
                <a:srgbClr val="2F444E"/>
              </a:solidFill>
              <a:latin typeface="+mn-lt"/>
              <a:cs typeface="Tahoma" pitchFamily="34" charset="0"/>
            </a:endParaRPr>
          </a:p>
          <a:p>
            <a:pPr algn="just"/>
            <a:endParaRPr lang="ru-RU" sz="1800" dirty="0">
              <a:solidFill>
                <a:srgbClr val="2F444E"/>
              </a:solidFill>
              <a:latin typeface="+mn-lt"/>
              <a:cs typeface="Tahoma" pitchFamily="34" charset="0"/>
            </a:endParaRP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buClr>
                <a:srgbClr val="8FC54C"/>
              </a:buClr>
              <a:buSzPct val="130000"/>
              <a:defRPr/>
            </a:pPr>
            <a:endParaRPr lang="ru-RU" sz="1800" dirty="0" smtClean="0">
              <a:solidFill>
                <a:srgbClr val="3E5057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181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60000" y="266843"/>
            <a:ext cx="8424000" cy="307777"/>
          </a:xfrm>
        </p:spPr>
        <p:txBody>
          <a:bodyPr/>
          <a:lstStyle/>
          <a:p>
            <a:r>
              <a:rPr lang="ru-RU" dirty="0"/>
              <a:t>Государственная программа поддержки семей с детьми</a:t>
            </a:r>
            <a:endParaRPr lang="ru-RU" altLang="ru-RU" dirty="0"/>
          </a:p>
        </p:txBody>
      </p:sp>
      <p:sp>
        <p:nvSpPr>
          <p:cNvPr id="7" name="Shape 179"/>
          <p:cNvSpPr>
            <a:spLocks noChangeArrowheads="1"/>
          </p:cNvSpPr>
          <p:nvPr/>
        </p:nvSpPr>
        <p:spPr bwMode="auto">
          <a:xfrm>
            <a:off x="360000" y="731282"/>
            <a:ext cx="8136000" cy="5250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numCol="1" spcCol="360000"/>
          <a:lstStyle>
            <a:lvl1pPr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just">
              <a:buClr>
                <a:srgbClr val="8FC54C"/>
              </a:buClr>
              <a:buSzPct val="130000"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Список документов</a:t>
            </a:r>
            <a:r>
              <a:rPr lang="ru-RU" sz="1800" dirty="0" smtClean="0"/>
              <a:t> </a:t>
            </a:r>
            <a:r>
              <a:rPr lang="ru-RU" sz="18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участия в программе государственной поддержки</a:t>
            </a:r>
            <a:r>
              <a:rPr lang="ru-RU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ru-RU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8FC54C"/>
              </a:buClr>
              <a:buSzPct val="130000"/>
              <a:defRPr/>
            </a:pPr>
            <a:endParaRPr lang="en-US" sz="18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Aft>
                <a:spcPts val="600"/>
              </a:spcAft>
              <a:buClr>
                <a:srgbClr val="8FC54C"/>
              </a:buClr>
              <a:buSzPct val="130000"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документы:</a:t>
            </a:r>
            <a:endParaRPr lang="ru-RU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Заявление на выплату средств государственной поддержки </a:t>
            </a: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spcAft>
                <a:spcPts val="600"/>
              </a:spcAft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Согласие на обработку персональных данных</a:t>
            </a:r>
          </a:p>
          <a:p>
            <a:pPr marL="342900" indent="-342900" algn="just">
              <a:spcAft>
                <a:spcPts val="600"/>
              </a:spcAft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Копии всех страниц паспорта</a:t>
            </a:r>
          </a:p>
          <a:p>
            <a:pPr marL="342900" indent="-342900" algn="just">
              <a:spcAft>
                <a:spcPts val="600"/>
              </a:spcAft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Копии свидетельств о рождении с оборотом (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нотариально 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заверенные</a:t>
            </a:r>
            <a:r>
              <a:rPr lang="ru-RU" sz="18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или копия всех страниц паспорта старших детей</a:t>
            </a:r>
          </a:p>
          <a:p>
            <a:pPr algn="just">
              <a:spcAft>
                <a:spcPts val="600"/>
              </a:spcAft>
              <a:buClr>
                <a:schemeClr val="accent6"/>
              </a:buClr>
            </a:pPr>
            <a:endParaRPr lang="ru-RU" sz="18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spcAft>
                <a:spcPts val="600"/>
              </a:spcAft>
              <a:buClr>
                <a:schemeClr val="accent6"/>
              </a:buClr>
            </a:pPr>
            <a:r>
              <a:rPr lang="ru-RU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Необязательные документы, имеющиеся в Банке:</a:t>
            </a:r>
            <a:endParaRPr lang="ru-RU" sz="18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lvl="0" indent="-342900" algn="just">
              <a:spcAft>
                <a:spcPts val="600"/>
              </a:spcAft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Копия кредитного договора</a:t>
            </a:r>
          </a:p>
          <a:p>
            <a:pPr marL="342900" indent="-342900" algn="just">
              <a:spcAft>
                <a:spcPts val="600"/>
              </a:spcAft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Копия договора приобретения со штампом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Росреестра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 регистрации права собственности/прав требования и ипотеки в пользу Банка </a:t>
            </a:r>
          </a:p>
          <a:p>
            <a:pPr marL="342900" indent="-342900" algn="just">
              <a:spcAft>
                <a:spcPts val="600"/>
              </a:spcAft>
              <a:buClr>
                <a:schemeClr val="accent6"/>
              </a:buClr>
              <a:buFont typeface="+mj-lt"/>
              <a:buAutoNum type="arabicPeriod"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Копия договора об ипотеке (со штампом </a:t>
            </a:r>
            <a:r>
              <a:rPr lang="ru-RU" sz="18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Росреестра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о государственной регистрации ипотеки)</a:t>
            </a: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800" dirty="0">
              <a:solidFill>
                <a:srgbClr val="3E5057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0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95" name="think-cell Slide" r:id="rId5" imgW="229" imgH="229" progId="TCLayout.ActiveDocument.1">
                  <p:embed/>
                </p:oleObj>
              </mc:Choice>
              <mc:Fallback>
                <p:oleObj name="think-cell Slide" r:id="rId5" imgW="229" imgH="22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Shape 179"/>
          <p:cNvSpPr>
            <a:spLocks noChangeArrowheads="1"/>
          </p:cNvSpPr>
          <p:nvPr/>
        </p:nvSpPr>
        <p:spPr bwMode="auto">
          <a:xfrm>
            <a:off x="360000" y="922016"/>
            <a:ext cx="8533834" cy="5542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 numCol="1" spcCol="360000"/>
          <a:lstStyle>
            <a:lvl1pPr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  <a:lvl2pPr marL="742950" indent="-28575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2pPr>
            <a:lvl3pPr marL="11430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3pPr>
            <a:lvl4pPr marL="16002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4pPr>
            <a:lvl5pPr marL="2057400" indent="-228600" algn="ctr" defTabSz="241300" eaLnBrk="0" hangingPunct="0"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5pPr>
            <a:lvl6pPr marL="25146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6pPr>
            <a:lvl7pPr marL="29718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7pPr>
            <a:lvl8pPr marL="34290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8pPr>
            <a:lvl9pPr marL="3886200" indent="-228600" algn="ctr" defTabSz="2413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9pPr>
          </a:lstStyle>
          <a:p>
            <a:pPr algn="just">
              <a:buClr>
                <a:srgbClr val="8FC54C"/>
              </a:buClr>
              <a:buSzPct val="130000"/>
              <a:defRPr/>
            </a:pP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Возмещение возможно в 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случае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если клиент взял кредит </a:t>
            </a:r>
            <a:endParaRPr lang="ru-RU" sz="1800" b="1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spcAft>
                <a:spcPts val="600"/>
              </a:spcAft>
              <a:buClr>
                <a:srgbClr val="8FC54C"/>
              </a:buClr>
              <a:buSzPct val="130000"/>
              <a:defRPr/>
            </a:pPr>
            <a:r>
              <a:rPr lang="ru-RU" sz="1800" b="1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до 01.07.2023 г.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на цели:</a:t>
            </a:r>
          </a:p>
          <a:p>
            <a:pPr marL="285750" indent="-285750" algn="just">
              <a:spcAft>
                <a:spcPts val="600"/>
              </a:spcAft>
              <a:buClr>
                <a:srgbClr val="8FC54C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покупка жилого помещения (ДКП/ДДУ/ДУПТ) у юридического или физического лица </a:t>
            </a:r>
          </a:p>
          <a:p>
            <a:pPr marL="285750" indent="-285750" algn="just">
              <a:spcAft>
                <a:spcPts val="600"/>
              </a:spcAft>
              <a:buClr>
                <a:srgbClr val="8FC54C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покупка объекта индивидуального жилищного строительства у юридического или физического лица </a:t>
            </a:r>
          </a:p>
          <a:p>
            <a:pPr marL="285750" indent="-285750" algn="just">
              <a:spcAft>
                <a:spcPts val="600"/>
              </a:spcAft>
              <a:buClr>
                <a:srgbClr val="8FC54C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ru-RU" sz="1800" dirty="0" err="1">
                <a:solidFill>
                  <a:srgbClr val="2F444E"/>
                </a:solidFill>
                <a:cs typeface="Tahoma" pitchFamily="34" charset="0"/>
              </a:rPr>
              <a:t>перекредитование</a:t>
            </a:r>
            <a:r>
              <a:rPr lang="ru-RU" sz="1800" dirty="0">
                <a:solidFill>
                  <a:srgbClr val="2F444E"/>
                </a:solidFill>
                <a:cs typeface="Tahoma" pitchFamily="34" charset="0"/>
              </a:rPr>
              <a:t> (без ограничений по количеству)</a:t>
            </a: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8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spcAft>
                <a:spcPts val="600"/>
              </a:spcAft>
              <a:buClr>
                <a:srgbClr val="8FC54C"/>
              </a:buClr>
              <a:buSzPct val="130000"/>
              <a:defRPr/>
            </a:pP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После </a:t>
            </a:r>
            <a:r>
              <a:rPr lang="ru-RU" sz="1800" b="1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погашения задолженности </a:t>
            </a:r>
            <a:r>
              <a:rPr lang="ru-RU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возможны варианты:</a:t>
            </a:r>
          </a:p>
          <a:p>
            <a:pPr marL="285750" indent="-285750" algn="just">
              <a:spcAft>
                <a:spcPts val="600"/>
              </a:spcAft>
              <a:buClr>
                <a:srgbClr val="8FC54C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перерасчета размера </a:t>
            </a:r>
            <a:r>
              <a:rPr lang="ru-RU" sz="1800" u="sng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ежемесячного платежа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заемщика </a:t>
            </a:r>
          </a:p>
          <a:p>
            <a:pPr marL="285750" indent="-285750" algn="just">
              <a:spcAft>
                <a:spcPts val="600"/>
              </a:spcAft>
              <a:buClr>
                <a:srgbClr val="8FC54C"/>
              </a:buClr>
              <a:buSzPct val="130000"/>
              <a:buFont typeface="Wingdings" panose="05000000000000000000" pitchFamily="2" charset="2"/>
              <a:buChar char="§"/>
              <a:defRPr/>
            </a:pP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либо </a:t>
            </a:r>
            <a:r>
              <a:rPr lang="ru-RU" sz="1800" u="sng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сокращение срока</a:t>
            </a:r>
            <a:r>
              <a:rPr lang="ru-RU" sz="18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кредитования</a:t>
            </a: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800" b="1" dirty="0" smtClean="0">
              <a:solidFill>
                <a:srgbClr val="2F444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800" b="1" dirty="0" smtClean="0">
              <a:solidFill>
                <a:srgbClr val="2F444E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600" dirty="0" smtClean="0">
              <a:solidFill>
                <a:srgbClr val="3E5057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600" dirty="0" smtClean="0">
              <a:solidFill>
                <a:srgbClr val="3E5057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600" dirty="0" smtClean="0">
              <a:solidFill>
                <a:srgbClr val="3E5057"/>
              </a:solidFill>
              <a:latin typeface="Tahoma" pitchFamily="34" charset="0"/>
              <a:cs typeface="Tahoma" pitchFamily="34" charset="0"/>
            </a:endParaRPr>
          </a:p>
          <a:p>
            <a:pPr algn="just">
              <a:buClr>
                <a:srgbClr val="8FC54C"/>
              </a:buClr>
              <a:buSzPct val="130000"/>
              <a:defRPr/>
            </a:pPr>
            <a:endParaRPr lang="ru-RU" sz="1600" dirty="0" smtClean="0">
              <a:solidFill>
                <a:srgbClr val="3E5057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Заголовок 4"/>
          <p:cNvSpPr>
            <a:spLocks noGrp="1"/>
          </p:cNvSpPr>
          <p:nvPr>
            <p:ph type="title"/>
          </p:nvPr>
        </p:nvSpPr>
        <p:spPr>
          <a:xfrm>
            <a:off x="360000" y="266843"/>
            <a:ext cx="8424000" cy="307777"/>
          </a:xfrm>
        </p:spPr>
        <p:txBody>
          <a:bodyPr/>
          <a:lstStyle/>
          <a:p>
            <a:r>
              <a:rPr lang="ru-RU" dirty="0"/>
              <a:t>Государственная программа поддержки семей с детьми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196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8JtFRgGC0G9_0Un4xRMu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АИЖК">
      <a:dk1>
        <a:srgbClr val="3E5057"/>
      </a:dk1>
      <a:lt1>
        <a:sysClr val="window" lastClr="FFFFFF"/>
      </a:lt1>
      <a:dk2>
        <a:srgbClr val="3E5057"/>
      </a:dk2>
      <a:lt2>
        <a:srgbClr val="FFFFFF"/>
      </a:lt2>
      <a:accent1>
        <a:srgbClr val="DCDEE0"/>
      </a:accent1>
      <a:accent2>
        <a:srgbClr val="A6AAA9"/>
      </a:accent2>
      <a:accent3>
        <a:srgbClr val="7F7F7F"/>
      </a:accent3>
      <a:accent4>
        <a:srgbClr val="3E5057"/>
      </a:accent4>
      <a:accent5>
        <a:srgbClr val="A6AAA9"/>
      </a:accent5>
      <a:accent6>
        <a:srgbClr val="8FC54C"/>
      </a:accent6>
      <a:hlink>
        <a:srgbClr val="8FC54C"/>
      </a:hlink>
      <a:folHlink>
        <a:srgbClr val="3E5057"/>
      </a:folHlink>
    </a:clrScheme>
    <a:fontScheme name="Другая 3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AHML_4.pptx [только чтение]" id="{683D8B4C-CCED-4A32-AB74-DC63D92A5C4B}" vid="{85563BA2-75FB-4245-8164-76E951ED82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2968</TotalTime>
  <Words>166</Words>
  <Application>Microsoft Office PowerPoint</Application>
  <PresentationFormat>Экран (4:3)</PresentationFormat>
  <Paragraphs>47</Paragraphs>
  <Slides>4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Helvetica Light</vt:lpstr>
      <vt:lpstr>Tahoma</vt:lpstr>
      <vt:lpstr>Wingdings</vt:lpstr>
      <vt:lpstr>Тема Office</vt:lpstr>
      <vt:lpstr>think-cell Slide</vt:lpstr>
      <vt:lpstr>Государственная программа поддержки семей с детьми (450 000 руб.)</vt:lpstr>
      <vt:lpstr>Государственная программа поддержки семей с детьми</vt:lpstr>
      <vt:lpstr>Государственная программа поддержки семей с детьми</vt:lpstr>
      <vt:lpstr>Государственная программа поддержки семей с детьми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  Материалы ко встрече с И.И. Ивановым  9 августа 2016 г.</dc:title>
  <dc:creator>Туманов Андрей Анатольевич</dc:creator>
  <cp:lastModifiedBy>Соловьев Сергей Александрович</cp:lastModifiedBy>
  <cp:revision>188</cp:revision>
  <cp:lastPrinted>2019-09-10T14:39:44Z</cp:lastPrinted>
  <dcterms:created xsi:type="dcterms:W3CDTF">2017-03-22T09:24:22Z</dcterms:created>
  <dcterms:modified xsi:type="dcterms:W3CDTF">2019-09-17T12:20:10Z</dcterms:modified>
</cp:coreProperties>
</file>